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Old Standard TT"/>
      <p:regular r:id="rId19"/>
      <p:bold r:id="rId20"/>
      <p: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ldStandardTT-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ldStandardTT-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010aa925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010aa925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010aa925d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010aa925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010aa925d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010aa925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010aa925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010aa92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52250" y="1517100"/>
            <a:ext cx="8118600" cy="210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3500"/>
              <a:t>LIFAP4-CONCEPTION ET </a:t>
            </a:r>
            <a:r>
              <a:rPr lang="fr" sz="3500"/>
              <a:t>DÉVELOPPEMENT</a:t>
            </a:r>
            <a:r>
              <a:rPr lang="fr" sz="3500"/>
              <a:t> D’APPLICATION</a:t>
            </a:r>
            <a:endParaRPr sz="3500"/>
          </a:p>
          <a:p>
            <a:pPr indent="0" lvl="0" marL="0" rtl="0" algn="ctr">
              <a:spcBef>
                <a:spcPts val="0"/>
              </a:spcBef>
              <a:spcAft>
                <a:spcPts val="0"/>
              </a:spcAft>
              <a:buNone/>
            </a:pPr>
            <a:r>
              <a:rPr lang="fr" sz="3500"/>
              <a:t>Projet LAC</a:t>
            </a:r>
            <a:endParaRPr sz="3500"/>
          </a:p>
        </p:txBody>
      </p:sp>
      <p:sp>
        <p:nvSpPr>
          <p:cNvPr id="60" name="Google Shape;60;p13"/>
          <p:cNvSpPr txBox="1"/>
          <p:nvPr>
            <p:ph idx="1" type="subTitle"/>
          </p:nvPr>
        </p:nvSpPr>
        <p:spPr>
          <a:xfrm>
            <a:off x="447600" y="40229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Par Bonis Alexis, Rakotomalala Lucas &amp; Celian LOUIS-ITTY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Version SDL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nvSpPr>
        <p:spPr>
          <a:xfrm>
            <a:off x="234375" y="1914175"/>
            <a:ext cx="29988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Le Menu</a:t>
            </a:r>
            <a:endParaRPr>
              <a:latin typeface="Old Standard TT"/>
              <a:ea typeface="Old Standard TT"/>
              <a:cs typeface="Old Standard TT"/>
              <a:sym typeface="Old Standard TT"/>
            </a:endParaRPr>
          </a:p>
        </p:txBody>
      </p:sp>
      <p:sp>
        <p:nvSpPr>
          <p:cNvPr id="122" name="Google Shape;122;p23"/>
          <p:cNvSpPr txBox="1"/>
          <p:nvPr/>
        </p:nvSpPr>
        <p:spPr>
          <a:xfrm>
            <a:off x="6249000" y="2272350"/>
            <a:ext cx="35808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Les règles du jeux</a:t>
            </a:r>
            <a:endParaRPr>
              <a:latin typeface="Old Standard TT"/>
              <a:ea typeface="Old Standard TT"/>
              <a:cs typeface="Old Standard TT"/>
              <a:sym typeface="Old Standard TT"/>
            </a:endParaRPr>
          </a:p>
        </p:txBody>
      </p:sp>
      <p:sp>
        <p:nvSpPr>
          <p:cNvPr id="123" name="Google Shape;123;p23"/>
          <p:cNvSpPr txBox="1"/>
          <p:nvPr/>
        </p:nvSpPr>
        <p:spPr>
          <a:xfrm>
            <a:off x="0" y="4375450"/>
            <a:ext cx="41799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Les options</a:t>
            </a:r>
            <a:endParaRPr>
              <a:latin typeface="Old Standard TT"/>
              <a:ea typeface="Old Standard TT"/>
              <a:cs typeface="Old Standard TT"/>
              <a:sym typeface="Old Standard TT"/>
            </a:endParaRPr>
          </a:p>
        </p:txBody>
      </p:sp>
      <p:sp>
        <p:nvSpPr>
          <p:cNvPr id="124" name="Google Shape;124;p23"/>
          <p:cNvSpPr txBox="1"/>
          <p:nvPr/>
        </p:nvSpPr>
        <p:spPr>
          <a:xfrm>
            <a:off x="6432625" y="4140850"/>
            <a:ext cx="22788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Le jeu </a:t>
            </a:r>
            <a:endParaRPr>
              <a:latin typeface="Old Standard TT"/>
              <a:ea typeface="Old Standard TT"/>
              <a:cs typeface="Old Standard TT"/>
              <a:sym typeface="Old Standard TT"/>
            </a:endParaRPr>
          </a:p>
        </p:txBody>
      </p:sp>
      <p:pic>
        <p:nvPicPr>
          <p:cNvPr id="125" name="Google Shape;125;p23"/>
          <p:cNvPicPr preferRelativeResize="0"/>
          <p:nvPr/>
        </p:nvPicPr>
        <p:blipFill rotWithShape="1">
          <a:blip r:embed="rId3">
            <a:alphaModFix/>
          </a:blip>
          <a:srcRect b="18038" l="8899" r="61255" t="9951"/>
          <a:stretch/>
        </p:blipFill>
        <p:spPr>
          <a:xfrm>
            <a:off x="130225" y="85476"/>
            <a:ext cx="2278802" cy="1763575"/>
          </a:xfrm>
          <a:prstGeom prst="rect">
            <a:avLst/>
          </a:prstGeom>
          <a:noFill/>
          <a:ln>
            <a:noFill/>
          </a:ln>
        </p:spPr>
      </p:pic>
      <p:pic>
        <p:nvPicPr>
          <p:cNvPr id="126" name="Google Shape;126;p23"/>
          <p:cNvPicPr preferRelativeResize="0"/>
          <p:nvPr/>
        </p:nvPicPr>
        <p:blipFill rotWithShape="1">
          <a:blip r:embed="rId4">
            <a:alphaModFix/>
          </a:blip>
          <a:srcRect b="13184" l="10456" r="58662" t="8334"/>
          <a:stretch/>
        </p:blipFill>
        <p:spPr>
          <a:xfrm>
            <a:off x="5924775" y="85478"/>
            <a:ext cx="2701554" cy="2202125"/>
          </a:xfrm>
          <a:prstGeom prst="rect">
            <a:avLst/>
          </a:prstGeom>
          <a:noFill/>
          <a:ln>
            <a:noFill/>
          </a:ln>
        </p:spPr>
      </p:pic>
      <p:pic>
        <p:nvPicPr>
          <p:cNvPr id="127" name="Google Shape;127;p23"/>
          <p:cNvPicPr preferRelativeResize="0"/>
          <p:nvPr/>
        </p:nvPicPr>
        <p:blipFill rotWithShape="1">
          <a:blip r:embed="rId5">
            <a:alphaModFix/>
          </a:blip>
          <a:srcRect b="12923" l="13528" r="57706" t="18700"/>
          <a:stretch/>
        </p:blipFill>
        <p:spPr>
          <a:xfrm>
            <a:off x="60500" y="2463300"/>
            <a:ext cx="2608900" cy="1988975"/>
          </a:xfrm>
          <a:prstGeom prst="rect">
            <a:avLst/>
          </a:prstGeom>
          <a:noFill/>
          <a:ln>
            <a:noFill/>
          </a:ln>
        </p:spPr>
      </p:pic>
      <p:pic>
        <p:nvPicPr>
          <p:cNvPr id="128" name="Google Shape;128;p23"/>
          <p:cNvPicPr preferRelativeResize="0"/>
          <p:nvPr/>
        </p:nvPicPr>
        <p:blipFill rotWithShape="1">
          <a:blip r:embed="rId6">
            <a:alphaModFix/>
          </a:blip>
          <a:srcRect b="28022" l="9541" r="67204" t="32184"/>
          <a:stretch/>
        </p:blipFill>
        <p:spPr>
          <a:xfrm>
            <a:off x="6432625" y="2640310"/>
            <a:ext cx="2608900" cy="1431990"/>
          </a:xfrm>
          <a:prstGeom prst="rect">
            <a:avLst/>
          </a:prstGeom>
          <a:noFill/>
          <a:ln>
            <a:noFill/>
          </a:ln>
        </p:spPr>
      </p:pic>
      <p:pic>
        <p:nvPicPr>
          <p:cNvPr id="129" name="Google Shape;129;p23"/>
          <p:cNvPicPr preferRelativeResize="0"/>
          <p:nvPr/>
        </p:nvPicPr>
        <p:blipFill rotWithShape="1">
          <a:blip r:embed="rId7">
            <a:alphaModFix/>
          </a:blip>
          <a:srcRect b="0" l="14669" r="55141" t="14704"/>
          <a:stretch/>
        </p:blipFill>
        <p:spPr>
          <a:xfrm>
            <a:off x="2942850" y="1914175"/>
            <a:ext cx="2760550" cy="2501624"/>
          </a:xfrm>
          <a:prstGeom prst="rect">
            <a:avLst/>
          </a:prstGeom>
          <a:noFill/>
          <a:ln>
            <a:noFill/>
          </a:ln>
        </p:spPr>
      </p:pic>
      <p:sp>
        <p:nvSpPr>
          <p:cNvPr id="130" name="Google Shape;130;p23"/>
          <p:cNvSpPr txBox="1"/>
          <p:nvPr/>
        </p:nvSpPr>
        <p:spPr>
          <a:xfrm>
            <a:off x="3281375" y="4518300"/>
            <a:ext cx="20835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Exemple d’affichage de défaite</a:t>
            </a:r>
            <a:endParaRPr>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Remarques</a:t>
            </a:r>
            <a:endParaRPr/>
          </a:p>
        </p:txBody>
      </p:sp>
      <p:sp>
        <p:nvSpPr>
          <p:cNvPr id="136" name="Google Shape;136;p2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Dans les options ils a des liens qui envoient vers des sites internet pour la documentation ou autre.</a:t>
            </a:r>
            <a:endParaRPr/>
          </a:p>
        </p:txBody>
      </p:sp>
      <p:pic>
        <p:nvPicPr>
          <p:cNvPr id="137" name="Google Shape;137;p24"/>
          <p:cNvPicPr preferRelativeResize="0"/>
          <p:nvPr/>
        </p:nvPicPr>
        <p:blipFill rotWithShape="1">
          <a:blip r:embed="rId3">
            <a:alphaModFix/>
          </a:blip>
          <a:srcRect b="12923" l="13528" r="57706" t="18700"/>
          <a:stretch/>
        </p:blipFill>
        <p:spPr>
          <a:xfrm>
            <a:off x="181475" y="1979275"/>
            <a:ext cx="3277899" cy="2499026"/>
          </a:xfrm>
          <a:prstGeom prst="rect">
            <a:avLst/>
          </a:prstGeom>
          <a:noFill/>
          <a:ln>
            <a:noFill/>
          </a:ln>
        </p:spPr>
      </p:pic>
      <p:pic>
        <p:nvPicPr>
          <p:cNvPr id="138" name="Google Shape;138;p24"/>
          <p:cNvPicPr preferRelativeResize="0"/>
          <p:nvPr/>
        </p:nvPicPr>
        <p:blipFill rotWithShape="1">
          <a:blip r:embed="rId4">
            <a:alphaModFix/>
          </a:blip>
          <a:srcRect b="14797" l="51124" r="0" t="2256"/>
          <a:stretch/>
        </p:blipFill>
        <p:spPr>
          <a:xfrm>
            <a:off x="4049675" y="1653825"/>
            <a:ext cx="4469278" cy="2432750"/>
          </a:xfrm>
          <a:prstGeom prst="rect">
            <a:avLst/>
          </a:prstGeom>
          <a:noFill/>
          <a:ln>
            <a:noFill/>
          </a:ln>
        </p:spPr>
      </p:pic>
      <p:sp>
        <p:nvSpPr>
          <p:cNvPr id="139" name="Google Shape;139;p24"/>
          <p:cNvSpPr txBox="1"/>
          <p:nvPr/>
        </p:nvSpPr>
        <p:spPr>
          <a:xfrm>
            <a:off x="638050" y="4583575"/>
            <a:ext cx="68103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Si on clique sur la page de l’UE on est rédigé sur le lien de l’UE sur un navigateur</a:t>
            </a:r>
            <a:endParaRPr>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Conclusion</a:t>
            </a:r>
            <a:endParaRPr/>
          </a:p>
        </p:txBody>
      </p:sp>
      <p:sp>
        <p:nvSpPr>
          <p:cNvPr id="145" name="Google Shape;145;p2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sz="2400"/>
              <a:t>Ce projet nous a permis de travailler en équipe surtout en cette période de confinement grâce aux outils comme forge (Git) ou encore de nous améliorer dans la programmation en langage C++. Nous avons tout de même eux des </a:t>
            </a:r>
            <a:r>
              <a:rPr lang="fr" sz="2400"/>
              <a:t>difficultés</a:t>
            </a:r>
            <a:r>
              <a:rPr lang="fr" sz="2400"/>
              <a:t> dans certaines classes mais cela a été résolu avec l’aides des </a:t>
            </a:r>
            <a:r>
              <a:rPr lang="fr" sz="2400"/>
              <a:t>enseignants</a:t>
            </a:r>
            <a:r>
              <a:rPr lang="fr" sz="2400"/>
              <a:t>.</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nvSpPr>
        <p:spPr>
          <a:xfrm>
            <a:off x="1349100" y="455750"/>
            <a:ext cx="6445800" cy="7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u="sng">
                <a:solidFill>
                  <a:srgbClr val="FFFFFF"/>
                </a:solidFill>
                <a:latin typeface="Old Standard TT"/>
                <a:ea typeface="Old Standard TT"/>
                <a:cs typeface="Old Standard TT"/>
                <a:sym typeface="Old Standard TT"/>
              </a:rPr>
              <a:t>Qui sommes nous ?</a:t>
            </a:r>
            <a:endParaRPr sz="3100" u="sng">
              <a:solidFill>
                <a:srgbClr val="FFFFFF"/>
              </a:solidFill>
              <a:latin typeface="Old Standard TT"/>
              <a:ea typeface="Old Standard TT"/>
              <a:cs typeface="Old Standard TT"/>
              <a:sym typeface="Old Standard TT"/>
            </a:endParaRPr>
          </a:p>
        </p:txBody>
      </p:sp>
      <p:sp>
        <p:nvSpPr>
          <p:cNvPr id="66" name="Google Shape;66;p14"/>
          <p:cNvSpPr txBox="1"/>
          <p:nvPr/>
        </p:nvSpPr>
        <p:spPr>
          <a:xfrm>
            <a:off x="390650" y="1575600"/>
            <a:ext cx="8294700" cy="337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2200">
                <a:solidFill>
                  <a:srgbClr val="FFFFFF"/>
                </a:solidFill>
                <a:latin typeface="Old Standard TT"/>
                <a:ea typeface="Old Standard TT"/>
                <a:cs typeface="Old Standard TT"/>
                <a:sym typeface="Old Standard TT"/>
              </a:rPr>
              <a:t>Nous sommes trois </a:t>
            </a:r>
            <a:r>
              <a:rPr lang="fr" sz="2200">
                <a:solidFill>
                  <a:srgbClr val="FFFFFF"/>
                </a:solidFill>
                <a:latin typeface="Old Standard TT"/>
                <a:ea typeface="Old Standard TT"/>
                <a:cs typeface="Old Standard TT"/>
                <a:sym typeface="Old Standard TT"/>
              </a:rPr>
              <a:t>étudiants</a:t>
            </a:r>
            <a:r>
              <a:rPr lang="fr" sz="2200">
                <a:solidFill>
                  <a:srgbClr val="FFFFFF"/>
                </a:solidFill>
                <a:latin typeface="Old Standard TT"/>
                <a:ea typeface="Old Standard TT"/>
                <a:cs typeface="Old Standard TT"/>
                <a:sym typeface="Old Standard TT"/>
              </a:rPr>
              <a:t> de l’université Claude Bernard Lyon 1, en deuxième </a:t>
            </a:r>
            <a:r>
              <a:rPr lang="fr" sz="2200">
                <a:solidFill>
                  <a:srgbClr val="FFFFFF"/>
                </a:solidFill>
                <a:latin typeface="Old Standard TT"/>
                <a:ea typeface="Old Standard TT"/>
                <a:cs typeface="Old Standard TT"/>
                <a:sym typeface="Old Standard TT"/>
              </a:rPr>
              <a:t>année</a:t>
            </a:r>
            <a:r>
              <a:rPr lang="fr" sz="2200">
                <a:solidFill>
                  <a:srgbClr val="FFFFFF"/>
                </a:solidFill>
                <a:latin typeface="Old Standard TT"/>
                <a:ea typeface="Old Standard TT"/>
                <a:cs typeface="Old Standard TT"/>
                <a:sym typeface="Old Standard TT"/>
              </a:rPr>
              <a:t> de licence informatique. Au cours de l’UE LIFA (Conception et Développement d’Application), nous </a:t>
            </a:r>
            <a:r>
              <a:rPr lang="fr" sz="2200">
                <a:solidFill>
                  <a:srgbClr val="FFFFFF"/>
                </a:solidFill>
                <a:latin typeface="Old Standard TT"/>
                <a:ea typeface="Old Standard TT"/>
                <a:cs typeface="Old Standard TT"/>
                <a:sym typeface="Old Standard TT"/>
              </a:rPr>
              <a:t>sommes</a:t>
            </a:r>
            <a:r>
              <a:rPr lang="fr" sz="2200">
                <a:solidFill>
                  <a:srgbClr val="FFFFFF"/>
                </a:solidFill>
                <a:latin typeface="Old Standard TT"/>
                <a:ea typeface="Old Standard TT"/>
                <a:cs typeface="Old Standard TT"/>
                <a:sym typeface="Old Standard TT"/>
              </a:rPr>
              <a:t> </a:t>
            </a:r>
            <a:r>
              <a:rPr lang="fr" sz="2200">
                <a:solidFill>
                  <a:srgbClr val="FFFFFF"/>
                </a:solidFill>
                <a:latin typeface="Old Standard TT"/>
                <a:ea typeface="Old Standard TT"/>
                <a:cs typeface="Old Standard TT"/>
                <a:sym typeface="Old Standard TT"/>
              </a:rPr>
              <a:t>amenées</a:t>
            </a:r>
            <a:r>
              <a:rPr lang="fr" sz="2200">
                <a:solidFill>
                  <a:srgbClr val="FFFFFF"/>
                </a:solidFill>
                <a:latin typeface="Old Standard TT"/>
                <a:ea typeface="Old Standard TT"/>
                <a:cs typeface="Old Standard TT"/>
                <a:sym typeface="Old Standard TT"/>
              </a:rPr>
              <a:t> à réaliser de groupe en C++.  Nous avons décidé de réaliser un jeux similaire au jeux hunter </a:t>
            </a:r>
            <a:r>
              <a:rPr lang="fr" sz="2200">
                <a:solidFill>
                  <a:srgbClr val="FFFFFF"/>
                </a:solidFill>
                <a:latin typeface="Old Standard TT"/>
                <a:ea typeface="Old Standard TT"/>
                <a:cs typeface="Old Standard TT"/>
                <a:sym typeface="Old Standard TT"/>
              </a:rPr>
              <a:t>assassin</a:t>
            </a:r>
            <a:r>
              <a:rPr lang="fr" sz="2200">
                <a:solidFill>
                  <a:srgbClr val="FFFFFF"/>
                </a:solidFill>
                <a:latin typeface="Old Standard TT"/>
                <a:ea typeface="Old Standard TT"/>
                <a:cs typeface="Old Standard TT"/>
                <a:sym typeface="Old Standard TT"/>
              </a:rPr>
              <a:t> disponible sur téléphone.</a:t>
            </a:r>
            <a:endParaRPr sz="2200">
              <a:solidFill>
                <a:srgbClr val="FFFFFF"/>
              </a:solidFill>
              <a:latin typeface="Old Standard TT"/>
              <a:ea typeface="Old Standard TT"/>
              <a:cs typeface="Old Standard TT"/>
              <a:sym typeface="Old Standard TT"/>
            </a:endParaRPr>
          </a:p>
          <a:p>
            <a:pPr indent="0" lvl="0" marL="0" rtl="0" algn="just">
              <a:spcBef>
                <a:spcPts val="0"/>
              </a:spcBef>
              <a:spcAft>
                <a:spcPts val="0"/>
              </a:spcAft>
              <a:buNone/>
            </a:pPr>
            <a:r>
              <a:rPr lang="fr" sz="2200">
                <a:solidFill>
                  <a:srgbClr val="FFFFFF"/>
                </a:solidFill>
                <a:latin typeface="Old Standard TT"/>
                <a:ea typeface="Old Standard TT"/>
                <a:cs typeface="Old Standard TT"/>
                <a:sym typeface="Old Standard TT"/>
              </a:rPr>
              <a:t>A l’inverse du jeux mobiles où il faut éliminer les ennemis nous avions décidé de changer la règle où l’objectif est d’aller d’un point A à un point B sans se faire attraper par les ennemis.</a:t>
            </a:r>
            <a:endParaRPr sz="2200">
              <a:solidFill>
                <a:srgbClr val="FFFFFF"/>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HUNTER </a:t>
            </a:r>
            <a:r>
              <a:rPr lang="fr"/>
              <a:t>ASSASSIN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Sommaire</a:t>
            </a:r>
            <a:endParaRPr/>
          </a:p>
        </p:txBody>
      </p:sp>
      <p:sp>
        <p:nvSpPr>
          <p:cNvPr id="77" name="Google Shape;77;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fr"/>
              <a:t>Diagramme des classes</a:t>
            </a:r>
            <a:endParaRPr/>
          </a:p>
          <a:p>
            <a:pPr indent="-342900" lvl="0" marL="457200" rtl="0" algn="l">
              <a:spcBef>
                <a:spcPts val="1600"/>
              </a:spcBef>
              <a:spcAft>
                <a:spcPts val="0"/>
              </a:spcAft>
              <a:buSzPts val="1800"/>
              <a:buChar char="●"/>
            </a:pPr>
            <a:r>
              <a:rPr lang="fr"/>
              <a:t>Règles du jeux &amp; touches</a:t>
            </a:r>
            <a:endParaRPr/>
          </a:p>
          <a:p>
            <a:pPr indent="-342900" lvl="0" marL="457200" rtl="0" algn="l">
              <a:spcBef>
                <a:spcPts val="1600"/>
              </a:spcBef>
              <a:spcAft>
                <a:spcPts val="0"/>
              </a:spcAft>
              <a:buSzPts val="1800"/>
              <a:buChar char="●"/>
            </a:pPr>
            <a:r>
              <a:rPr lang="fr"/>
              <a:t>Version txt</a:t>
            </a:r>
            <a:endParaRPr/>
          </a:p>
          <a:p>
            <a:pPr indent="-342900" lvl="0" marL="457200" rtl="0" algn="l">
              <a:spcBef>
                <a:spcPts val="1600"/>
              </a:spcBef>
              <a:spcAft>
                <a:spcPts val="1600"/>
              </a:spcAft>
              <a:buSzPts val="1800"/>
              <a:buChar char="●"/>
            </a:pPr>
            <a:r>
              <a:rPr lang="fr"/>
              <a:t>Version SDL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126450" y="1325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Diagramme des classes</a:t>
            </a:r>
            <a:endParaRPr/>
          </a:p>
        </p:txBody>
      </p:sp>
      <p:sp>
        <p:nvSpPr>
          <p:cNvPr id="83" name="Google Shape;83;p17"/>
          <p:cNvSpPr txBox="1"/>
          <p:nvPr/>
        </p:nvSpPr>
        <p:spPr>
          <a:xfrm>
            <a:off x="221375" y="4544500"/>
            <a:ext cx="40641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Ceci est un exemple d’une classe </a:t>
            </a:r>
            <a:endParaRPr>
              <a:latin typeface="Old Standard TT"/>
              <a:ea typeface="Old Standard TT"/>
              <a:cs typeface="Old Standard TT"/>
              <a:sym typeface="Old Standard TT"/>
            </a:endParaRPr>
          </a:p>
        </p:txBody>
      </p:sp>
      <p:pic>
        <p:nvPicPr>
          <p:cNvPr id="84" name="Google Shape;84;p17"/>
          <p:cNvPicPr preferRelativeResize="0"/>
          <p:nvPr/>
        </p:nvPicPr>
        <p:blipFill>
          <a:blip r:embed="rId3">
            <a:alphaModFix/>
          </a:blip>
          <a:stretch>
            <a:fillRect/>
          </a:stretch>
        </p:blipFill>
        <p:spPr>
          <a:xfrm>
            <a:off x="4049700" y="39125"/>
            <a:ext cx="4930949" cy="5065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Règles du jeux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nvSpPr>
        <p:spPr>
          <a:xfrm>
            <a:off x="455750" y="833375"/>
            <a:ext cx="8177400" cy="3841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2600">
                <a:solidFill>
                  <a:srgbClr val="FFFFFF"/>
                </a:solidFill>
                <a:latin typeface="Old Standard TT"/>
                <a:ea typeface="Old Standard TT"/>
                <a:cs typeface="Old Standard TT"/>
                <a:sym typeface="Old Standard TT"/>
              </a:rPr>
              <a:t>Le but du jeux comme dit </a:t>
            </a:r>
            <a:r>
              <a:rPr lang="fr" sz="2600">
                <a:solidFill>
                  <a:srgbClr val="FFFFFF"/>
                </a:solidFill>
                <a:latin typeface="Old Standard TT"/>
                <a:ea typeface="Old Standard TT"/>
                <a:cs typeface="Old Standard TT"/>
                <a:sym typeface="Old Standard TT"/>
              </a:rPr>
              <a:t>auparavant</a:t>
            </a:r>
            <a:r>
              <a:rPr lang="fr" sz="2600">
                <a:solidFill>
                  <a:srgbClr val="FFFFFF"/>
                </a:solidFill>
                <a:latin typeface="Old Standard TT"/>
                <a:ea typeface="Old Standard TT"/>
                <a:cs typeface="Old Standard TT"/>
                <a:sym typeface="Old Standard TT"/>
              </a:rPr>
              <a:t> est de pouvoir aller d’un point A à un point B sans se faire attraper par des zombies. Il y’a seulement deux ennemis pour faciliter le jeux mais le niveau reste tout de même compliqué. Pour le déplacement du joueur nous avons décidé d’utiliser les touches clavier classiques c’est-à-dire ZQSD avec bien sûr une rotation du joueur pour ne pas compliqué l’orientation de l’utilisateur.</a:t>
            </a:r>
            <a:endParaRPr sz="2600">
              <a:solidFill>
                <a:srgbClr val="FFFFFF"/>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Version TXT</a:t>
            </a:r>
            <a:r>
              <a:rPr lang="f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21"/>
          <p:cNvPicPr preferRelativeResize="0"/>
          <p:nvPr/>
        </p:nvPicPr>
        <p:blipFill rotWithShape="1">
          <a:blip r:embed="rId3">
            <a:alphaModFix/>
          </a:blip>
          <a:srcRect b="47038" l="0" r="66074" t="4735"/>
          <a:stretch/>
        </p:blipFill>
        <p:spPr>
          <a:xfrm>
            <a:off x="152400" y="416700"/>
            <a:ext cx="2998800" cy="1367251"/>
          </a:xfrm>
          <a:prstGeom prst="rect">
            <a:avLst/>
          </a:prstGeom>
          <a:noFill/>
          <a:ln>
            <a:noFill/>
          </a:ln>
        </p:spPr>
      </p:pic>
      <p:pic>
        <p:nvPicPr>
          <p:cNvPr id="105" name="Google Shape;105;p21"/>
          <p:cNvPicPr preferRelativeResize="0"/>
          <p:nvPr/>
        </p:nvPicPr>
        <p:blipFill rotWithShape="1">
          <a:blip r:embed="rId4">
            <a:alphaModFix/>
          </a:blip>
          <a:srcRect b="49802" l="0" r="48883" t="1972"/>
          <a:stretch/>
        </p:blipFill>
        <p:spPr>
          <a:xfrm>
            <a:off x="3967700" y="416700"/>
            <a:ext cx="4561399" cy="1367251"/>
          </a:xfrm>
          <a:prstGeom prst="rect">
            <a:avLst/>
          </a:prstGeom>
          <a:noFill/>
          <a:ln>
            <a:noFill/>
          </a:ln>
        </p:spPr>
      </p:pic>
      <p:pic>
        <p:nvPicPr>
          <p:cNvPr id="106" name="Google Shape;106;p21"/>
          <p:cNvPicPr preferRelativeResize="0"/>
          <p:nvPr/>
        </p:nvPicPr>
        <p:blipFill rotWithShape="1">
          <a:blip r:embed="rId5">
            <a:alphaModFix/>
          </a:blip>
          <a:srcRect b="64039" l="0" r="48395" t="2890"/>
          <a:stretch/>
        </p:blipFill>
        <p:spPr>
          <a:xfrm>
            <a:off x="152400" y="2825675"/>
            <a:ext cx="4561399" cy="937550"/>
          </a:xfrm>
          <a:prstGeom prst="rect">
            <a:avLst/>
          </a:prstGeom>
          <a:noFill/>
          <a:ln>
            <a:noFill/>
          </a:ln>
        </p:spPr>
      </p:pic>
      <p:pic>
        <p:nvPicPr>
          <p:cNvPr id="107" name="Google Shape;107;p21"/>
          <p:cNvPicPr preferRelativeResize="0"/>
          <p:nvPr/>
        </p:nvPicPr>
        <p:blipFill rotWithShape="1">
          <a:blip r:embed="rId6">
            <a:alphaModFix/>
          </a:blip>
          <a:srcRect b="41341" l="0" r="77784" t="31131"/>
          <a:stretch/>
        </p:blipFill>
        <p:spPr>
          <a:xfrm>
            <a:off x="6289375" y="3086075"/>
            <a:ext cx="2031348" cy="807349"/>
          </a:xfrm>
          <a:prstGeom prst="rect">
            <a:avLst/>
          </a:prstGeom>
          <a:noFill/>
          <a:ln>
            <a:noFill/>
          </a:ln>
        </p:spPr>
      </p:pic>
      <p:sp>
        <p:nvSpPr>
          <p:cNvPr id="108" name="Google Shape;108;p21"/>
          <p:cNvSpPr txBox="1"/>
          <p:nvPr/>
        </p:nvSpPr>
        <p:spPr>
          <a:xfrm>
            <a:off x="234375" y="1914175"/>
            <a:ext cx="29988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Le Menu</a:t>
            </a:r>
            <a:endParaRPr>
              <a:latin typeface="Old Standard TT"/>
              <a:ea typeface="Old Standard TT"/>
              <a:cs typeface="Old Standard TT"/>
              <a:sym typeface="Old Standard TT"/>
            </a:endParaRPr>
          </a:p>
        </p:txBody>
      </p:sp>
      <p:sp>
        <p:nvSpPr>
          <p:cNvPr id="109" name="Google Shape;109;p21"/>
          <p:cNvSpPr txBox="1"/>
          <p:nvPr/>
        </p:nvSpPr>
        <p:spPr>
          <a:xfrm>
            <a:off x="4310125" y="1914175"/>
            <a:ext cx="35808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Les règles du jeux</a:t>
            </a:r>
            <a:endParaRPr>
              <a:latin typeface="Old Standard TT"/>
              <a:ea typeface="Old Standard TT"/>
              <a:cs typeface="Old Standard TT"/>
              <a:sym typeface="Old Standard TT"/>
            </a:endParaRPr>
          </a:p>
        </p:txBody>
      </p:sp>
      <p:sp>
        <p:nvSpPr>
          <p:cNvPr id="110" name="Google Shape;110;p21"/>
          <p:cNvSpPr txBox="1"/>
          <p:nvPr/>
        </p:nvSpPr>
        <p:spPr>
          <a:xfrm>
            <a:off x="338550" y="3997600"/>
            <a:ext cx="41799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Les options</a:t>
            </a:r>
            <a:endParaRPr>
              <a:latin typeface="Old Standard TT"/>
              <a:ea typeface="Old Standard TT"/>
              <a:cs typeface="Old Standard TT"/>
              <a:sym typeface="Old Standard TT"/>
            </a:endParaRPr>
          </a:p>
        </p:txBody>
      </p:sp>
      <p:sp>
        <p:nvSpPr>
          <p:cNvPr id="111" name="Google Shape;111;p21"/>
          <p:cNvSpPr txBox="1"/>
          <p:nvPr/>
        </p:nvSpPr>
        <p:spPr>
          <a:xfrm>
            <a:off x="6432625" y="4140850"/>
            <a:ext cx="22788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Old Standard TT"/>
                <a:ea typeface="Old Standard TT"/>
                <a:cs typeface="Old Standard TT"/>
                <a:sym typeface="Old Standard TT"/>
              </a:rPr>
              <a:t>Le jeu avec un exemple de défaite</a:t>
            </a:r>
            <a:endParaRPr>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38761D"/>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